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  <p:sldMasterId id="2147483720" r:id="rId4"/>
    <p:sldMasterId id="2147483734" r:id="rId5"/>
    <p:sldMasterId id="2147483746" r:id="rId6"/>
    <p:sldMasterId id="2147483758" r:id="rId7"/>
    <p:sldMasterId id="2147483770" r:id="rId8"/>
    <p:sldMasterId id="2147483782" r:id="rId9"/>
    <p:sldMasterId id="2147483794" r:id="rId10"/>
    <p:sldMasterId id="2147483672" r:id="rId11"/>
    <p:sldMasterId id="2147483684" r:id="rId12"/>
  </p:sldMasterIdLst>
  <p:notesMasterIdLst>
    <p:notesMasterId r:id="rId25"/>
  </p:notesMasterIdLst>
  <p:handoutMasterIdLst>
    <p:handoutMasterId r:id="rId26"/>
  </p:handoutMasterIdLst>
  <p:sldIdLst>
    <p:sldId id="291" r:id="rId13"/>
    <p:sldId id="259" r:id="rId14"/>
    <p:sldId id="258" r:id="rId15"/>
    <p:sldId id="262" r:id="rId16"/>
    <p:sldId id="292" r:id="rId17"/>
    <p:sldId id="293" r:id="rId18"/>
    <p:sldId id="295" r:id="rId19"/>
    <p:sldId id="298" r:id="rId20"/>
    <p:sldId id="297" r:id="rId21"/>
    <p:sldId id="299" r:id="rId22"/>
    <p:sldId id="300" r:id="rId23"/>
    <p:sldId id="296" r:id="rId24"/>
  </p:sldIdLst>
  <p:sldSz cx="9144000" cy="6858000" type="screen4x3"/>
  <p:notesSz cx="6889750" cy="10021888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DCAC8713-501D-4A8F-8CBB-33D1D6F06D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A1AB175-74F2-401C-B427-B342F33A31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775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C94D06D5-6DFD-4D0C-8621-C7806ACFDF07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B9C18196-4F99-4333-B98D-4B084F50AE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360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8587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7422"/>
            <a:ext cx="9144000" cy="750578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46" y="6138474"/>
            <a:ext cx="662403" cy="66380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951" y="6112227"/>
            <a:ext cx="1235582" cy="745773"/>
          </a:xfrm>
          <a:prstGeom prst="rect">
            <a:avLst/>
          </a:prstGeom>
        </p:spPr>
      </p:pic>
      <p:pic>
        <p:nvPicPr>
          <p:cNvPr id="11" name="10 Imagen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585" y="6144629"/>
            <a:ext cx="699011" cy="69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76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024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9948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6321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0424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8764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4936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1159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4686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3867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463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984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23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9322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5973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908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5948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2333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57008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685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40054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037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0121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9552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39158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563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22014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634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4827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721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76671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7143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04701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934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83070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971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095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53241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7812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7079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17487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9479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1042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9767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9504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7419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5003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3977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5192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23970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13172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58981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6502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55236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96998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24848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1710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4724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12201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3301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9952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9160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0511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03755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8677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38903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9613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3603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29475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9609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06830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40149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72421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144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9480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23750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41070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38906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4251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483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9318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96089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37004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47569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8721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34181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6630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89594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9935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292887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3350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632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14227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6719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0667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37306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31026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4155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8932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575153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80404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39587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87235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3093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074046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77375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296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19610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5865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69622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36035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9093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5856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29293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16595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572411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78569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567248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278283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28343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25871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90215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23496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13183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41033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593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2495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33114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76605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21681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957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2589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57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2DF24-12D2-43CC-A6D8-29BD73FEC229}" type="datetimeFigureOut">
              <a:rPr lang="es-CO" smtClean="0"/>
              <a:t>12/12/2019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002EA-5AA7-4812-BA77-4CC01B0ADC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043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7A71D-A612-4881-ACF8-7B5C864D1ADC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873EB-B2AC-439F-8D81-DB11E0C04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686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5899F-04D8-4503-B9C4-60324AE6439B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9B045-5FB1-479F-844E-15C193B388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80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CABB1-2DEA-40CE-9C11-6CA7EA608E62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9E4F3-7B25-495C-98EB-18CCA620E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66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68FE8-11D9-461A-AFC5-94A3BA9A2B2A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65F66-90E5-44A5-B282-612FA8E9B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496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0C460-1B1D-4BE5-BDD4-DC60BF0D46BE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DB693-07F7-4360-AB94-41D2093D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626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42EB1-E9B0-400C-8538-2FDED9DB9D6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9A1EF-7A99-46BD-A684-57FD8E2538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11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4BF21-53E5-438D-B854-3949A7BCAAA8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3E49F-9D3C-423A-8716-1BBFC7517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5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8A43A-5DC4-4A1B-9A00-5AC143FB966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110B3-FA6F-4861-A56B-C923AD3E9D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466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566F7-FE16-466B-959B-C052834EC934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5EEDE-CC03-4E50-A771-8F2A101ABA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73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AD09-D653-40B2-A5ED-98A9D50FCC13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78B19-F159-4510-8AAE-875D1EE4BF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1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FC3D4-4A29-4CE1-8C3E-976BCC08697F}" type="datetimeFigureOut">
              <a:rPr lang="es-ES" smtClean="0"/>
              <a:t>12/12/2019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69E82-8C2A-42B2-AB7F-E5A88D87E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113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lanosypropiedad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quesada@cfia.cr" TargetMode="External"/><Relationship Id="rId2" Type="http://schemas.openxmlformats.org/officeDocument/2006/relationships/hyperlink" Target="http://appatsede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g"/><Relationship Id="rId10" Type="http://schemas.openxmlformats.org/officeDocument/2006/relationships/image" Target="../media/image15.jpe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9212" y="2760134"/>
            <a:ext cx="7560128" cy="1671556"/>
          </a:xfrm>
        </p:spPr>
        <p:txBody>
          <a:bodyPr>
            <a:noAutofit/>
          </a:bodyPr>
          <a:lstStyle/>
          <a:p>
            <a:r>
              <a:rPr lang="es-ES" sz="3600" b="1" dirty="0" smtClean="0">
                <a:ln w="0"/>
                <a:solidFill>
                  <a:srgbClr val="C00000"/>
                </a:solidFill>
                <a:latin typeface="+mn-lt"/>
                <a:ea typeface="+mn-ea"/>
                <a:cs typeface="+mn-cs"/>
              </a:rPr>
              <a:t>“El Catastro como nexo de unión de las ciencias cartográficas en Iberoamérica”</a:t>
            </a:r>
            <a:endParaRPr lang="es-ES" sz="3600" b="1" dirty="0">
              <a:ln w="0"/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80889" y="4406225"/>
            <a:ext cx="3215111" cy="392258"/>
          </a:xfrm>
        </p:spPr>
        <p:txBody>
          <a:bodyPr>
            <a:normAutofit/>
          </a:bodyPr>
          <a:lstStyle/>
          <a:p>
            <a:r>
              <a:rPr lang="en-US" sz="20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Dra. Carmen Femenia-Ribera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28720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684" y="4272643"/>
            <a:ext cx="372427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48652" y="982113"/>
            <a:ext cx="8654715" cy="1651030"/>
          </a:xfrm>
        </p:spPr>
        <p:txBody>
          <a:bodyPr>
            <a:noAutofit/>
          </a:bodyPr>
          <a:lstStyle/>
          <a:p>
            <a:pPr algn="ctr"/>
            <a:r>
              <a:rPr lang="es-ES" sz="4200" b="1" dirty="0" smtClean="0">
                <a:solidFill>
                  <a:srgbClr val="C00000"/>
                </a:solidFill>
                <a:latin typeface="+mn-lt"/>
              </a:rPr>
              <a:t>“El Catastro como nexo de unión de las ciencias cartográficas en Iberoamérica”</a:t>
            </a:r>
            <a:endParaRPr lang="es-CO" sz="4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228603" y="2648648"/>
            <a:ext cx="8746067" cy="23974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200" dirty="0" smtClean="0"/>
              <a:t>Dra. Carmen Femenia-Ribera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s-CO" sz="2000" dirty="0" smtClean="0">
                <a:hlinkClick r:id="rId2"/>
              </a:rPr>
              <a:t>http://planosypropiedad.com</a:t>
            </a:r>
            <a:r>
              <a:rPr lang="es-CO" sz="2000" dirty="0" smtClean="0"/>
              <a:t> </a:t>
            </a:r>
          </a:p>
          <a:p>
            <a:pPr marL="0" indent="0" algn="ctr">
              <a:buNone/>
            </a:pPr>
            <a:r>
              <a:rPr lang="es-CO" sz="2200" dirty="0" smtClean="0"/>
              <a:t>               Universitat Politècnica de València, UPV. España</a:t>
            </a:r>
          </a:p>
          <a:p>
            <a:pPr marL="0" indent="0" algn="ctr">
              <a:buNone/>
            </a:pPr>
            <a:r>
              <a:rPr lang="es-CO" sz="2200" dirty="0" smtClean="0"/>
              <a:t>         Colegio Oficial de Ingeniería Geomática y Topográfica, COIGT. España</a:t>
            </a:r>
          </a:p>
          <a:p>
            <a:pPr marL="0" indent="0" algn="ctr">
              <a:buNone/>
            </a:pPr>
            <a:r>
              <a:rPr lang="es-CO" sz="2400" b="1" dirty="0" smtClean="0"/>
              <a:t>Asociación Panamericana de Profesionales de la Agrimensura y la Topografía, APPAT</a:t>
            </a:r>
            <a:endParaRPr lang="es-CO" sz="2400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556" y="3128164"/>
            <a:ext cx="662403" cy="66380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60" y="4622799"/>
            <a:ext cx="2044494" cy="1234017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2" y="3545362"/>
            <a:ext cx="699011" cy="69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0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/>
        </p:nvSpPr>
        <p:spPr>
          <a:xfrm>
            <a:off x="628650" y="561474"/>
            <a:ext cx="7886700" cy="1062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 smtClean="0">
                <a:solidFill>
                  <a:srgbClr val="C00000"/>
                </a:solidFill>
                <a:latin typeface="+mn-lt"/>
              </a:rPr>
              <a:t>“El Catastro como nexo de unión de las ciencias cartográficas en Iberoamérica”</a:t>
            </a:r>
            <a:endParaRPr lang="es-CO" sz="3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Marcador de contenido 2"/>
          <p:cNvSpPr>
            <a:spLocks noGrp="1"/>
          </p:cNvSpPr>
          <p:nvPr/>
        </p:nvSpPr>
        <p:spPr>
          <a:xfrm>
            <a:off x="628650" y="1769013"/>
            <a:ext cx="7886700" cy="3911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s-CO" dirty="0" smtClean="0"/>
              <a:t>¿Qué </a:t>
            </a:r>
            <a:r>
              <a:rPr lang="es-CO" dirty="0"/>
              <a:t>es APPAT?</a:t>
            </a:r>
          </a:p>
          <a:p>
            <a:pPr marL="514350" indent="-514350">
              <a:buFont typeface="+mj-lt"/>
              <a:buAutoNum type="arabicPeriod"/>
            </a:pPr>
            <a:r>
              <a:rPr lang="es-CO" dirty="0"/>
              <a:t>Las ciencias cartográficas en las distintas fases del Catastro</a:t>
            </a:r>
          </a:p>
          <a:p>
            <a:pPr marL="514350" indent="-514350">
              <a:buFont typeface="+mj-lt"/>
              <a:buAutoNum type="arabicPeriod"/>
            </a:pPr>
            <a:r>
              <a:rPr lang="es-CO" dirty="0" smtClean="0"/>
              <a:t>Objetivos del Catastro </a:t>
            </a:r>
            <a:r>
              <a:rPr lang="es-CO" dirty="0" smtClean="0">
                <a:sym typeface="Wingdings"/>
              </a:rPr>
              <a:t> La calidad de los datos y l</a:t>
            </a:r>
            <a:r>
              <a:rPr lang="es-CO" dirty="0" smtClean="0"/>
              <a:t>a toma de decisiones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3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1</a:t>
            </a:r>
            <a:r>
              <a:rPr lang="es-ES" sz="1400" dirty="0" smtClean="0"/>
              <a:t> de 10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7501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/>
        </p:nvSpPr>
        <p:spPr>
          <a:xfrm>
            <a:off x="628650" y="370682"/>
            <a:ext cx="7886700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 smtClean="0">
                <a:solidFill>
                  <a:srgbClr val="C00000"/>
                </a:solidFill>
                <a:latin typeface="+mn-lt"/>
              </a:rPr>
              <a:t>1. ¿Qué es APPAT?</a:t>
            </a:r>
            <a:endParaRPr lang="es-CO" sz="3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Marcador de contenido 2"/>
          <p:cNvSpPr>
            <a:spLocks noGrp="1"/>
          </p:cNvSpPr>
          <p:nvPr/>
        </p:nvSpPr>
        <p:spPr>
          <a:xfrm>
            <a:off x="267705" y="1058780"/>
            <a:ext cx="8707853" cy="4283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3400" b="1" dirty="0" smtClean="0"/>
              <a:t>Asociación Panamericana de Profesionales de la Agrimensura y Topografía</a:t>
            </a:r>
          </a:p>
          <a:p>
            <a:pPr marL="0" indent="0" algn="ctr">
              <a:buNone/>
            </a:pPr>
            <a:r>
              <a:rPr lang="es-CO" sz="3200" baseline="30000" dirty="0" smtClean="0">
                <a:hlinkClick r:id="rId2"/>
              </a:rPr>
              <a:t>http://appatsede.com</a:t>
            </a:r>
            <a:endParaRPr lang="es-CO" sz="3200" baseline="30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s-CO" sz="3200" baseline="30000" dirty="0" smtClean="0"/>
              <a:t>e-mail: </a:t>
            </a:r>
            <a:r>
              <a:rPr lang="es-CO" sz="3200" baseline="30000" dirty="0" smtClean="0">
                <a:hlinkClick r:id="rId3"/>
              </a:rPr>
              <a:t>squesada@cfia.cr</a:t>
            </a:r>
            <a:r>
              <a:rPr lang="es-CO" sz="3200" baseline="30000" dirty="0" smtClean="0"/>
              <a:t> </a:t>
            </a:r>
            <a:endParaRPr lang="es-CO" sz="3200" baseline="30000" dirty="0"/>
          </a:p>
          <a:p>
            <a:pPr>
              <a:buFontTx/>
              <a:buChar char="-"/>
            </a:pPr>
            <a:r>
              <a:rPr lang="es-CO" sz="2400" dirty="0" smtClean="0"/>
              <a:t>Nombres: agrimensura</a:t>
            </a:r>
            <a:r>
              <a:rPr lang="es-CO" sz="2400" dirty="0"/>
              <a:t>, topografía, cartografía, geomática, geodesia, geómetra</a:t>
            </a:r>
            <a:r>
              <a:rPr lang="es-CO" sz="2400" dirty="0" smtClean="0"/>
              <a:t>,…etc… (ingeniería)</a:t>
            </a:r>
            <a:endParaRPr lang="es-CO" sz="2400" dirty="0"/>
          </a:p>
          <a:p>
            <a:pPr>
              <a:buFontTx/>
              <a:buChar char="-"/>
            </a:pPr>
            <a:r>
              <a:rPr lang="es-CO" sz="2400" dirty="0" smtClean="0"/>
              <a:t>Fundada en 1999 (Colegios Profesionales Puerto Rico, República Dominicana, Argentina y Uruguay). </a:t>
            </a:r>
            <a:r>
              <a:rPr lang="es-CO" sz="2400" dirty="0"/>
              <a:t>I</a:t>
            </a:r>
            <a:r>
              <a:rPr lang="es-CO" sz="2400" dirty="0" smtClean="0"/>
              <a:t>nactiva</a:t>
            </a:r>
          </a:p>
          <a:p>
            <a:pPr>
              <a:buFontTx/>
              <a:buChar char="-"/>
            </a:pPr>
            <a:r>
              <a:rPr lang="es-CO" sz="2400" dirty="0" smtClean="0"/>
              <a:t>2007: En evento FIG en Costa Rica, reactivación APPAT. Reinicio 2010, con propuesta de estatutos a la FIG</a:t>
            </a:r>
          </a:p>
          <a:p>
            <a:pPr>
              <a:buFontTx/>
              <a:buChar char="-"/>
            </a:pPr>
            <a:endParaRPr lang="es-CO" sz="2400" dirty="0" smtClean="0"/>
          </a:p>
          <a:p>
            <a:pPr>
              <a:buFontTx/>
              <a:buChar char="-"/>
            </a:pPr>
            <a:endParaRPr lang="es-CO" sz="24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2 de 10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57371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/>
        </p:nvSpPr>
        <p:spPr>
          <a:xfrm>
            <a:off x="628650" y="370682"/>
            <a:ext cx="7886700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 smtClean="0">
                <a:solidFill>
                  <a:srgbClr val="C00000"/>
                </a:solidFill>
                <a:latin typeface="+mn-lt"/>
              </a:rPr>
              <a:t>1. ¿Qué es APPAT?</a:t>
            </a:r>
            <a:endParaRPr lang="es-CO" sz="3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Marcador de contenido 2"/>
          <p:cNvSpPr>
            <a:spLocks noGrp="1"/>
          </p:cNvSpPr>
          <p:nvPr/>
        </p:nvSpPr>
        <p:spPr>
          <a:xfrm>
            <a:off x="267705" y="904890"/>
            <a:ext cx="8707853" cy="520253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200" b="1" i="1" dirty="0" smtClean="0"/>
              <a:t>OBJETIVOS:</a:t>
            </a:r>
          </a:p>
          <a:p>
            <a:pPr>
              <a:buFontTx/>
              <a:buChar char="-"/>
            </a:pPr>
            <a:r>
              <a:rPr lang="es-CO" sz="2200" dirty="0" smtClean="0"/>
              <a:t>Foro internacional intercambio información agrimensura</a:t>
            </a:r>
          </a:p>
          <a:p>
            <a:pPr>
              <a:buFontTx/>
              <a:buChar char="-"/>
            </a:pPr>
            <a:r>
              <a:rPr lang="es-CO" sz="2200" b="1" dirty="0" smtClean="0"/>
              <a:t>Colaboración en implementación políticas uso, desarrollo y administración de la tierra y recursos marinos</a:t>
            </a:r>
          </a:p>
          <a:p>
            <a:pPr>
              <a:buFontTx/>
              <a:buChar char="-"/>
            </a:pPr>
            <a:r>
              <a:rPr lang="es-CO" sz="2200" dirty="0" smtClean="0"/>
              <a:t>Promover y divulgar disciplinas agrimensura</a:t>
            </a:r>
          </a:p>
          <a:p>
            <a:pPr>
              <a:buFontTx/>
              <a:buChar char="-"/>
            </a:pPr>
            <a:r>
              <a:rPr lang="es-CO" sz="2200" dirty="0" smtClean="0"/>
              <a:t>Promover desarrollo asociaciones agrimensores, normas, códigos éticos,…</a:t>
            </a:r>
          </a:p>
          <a:p>
            <a:pPr>
              <a:buFontTx/>
              <a:buChar char="-"/>
            </a:pPr>
            <a:r>
              <a:rPr lang="es-CO" sz="2200" dirty="0" smtClean="0"/>
              <a:t>Promover rol agrimensor en administración ambientes naturales</a:t>
            </a:r>
          </a:p>
          <a:p>
            <a:pPr>
              <a:buFontTx/>
              <a:buChar char="-"/>
            </a:pPr>
            <a:r>
              <a:rPr lang="es-CO" sz="2200" dirty="0" smtClean="0"/>
              <a:t>Promover altos estándares de educación. Desarrollo profesional continuo</a:t>
            </a:r>
          </a:p>
          <a:p>
            <a:pPr>
              <a:buFontTx/>
              <a:buChar char="-"/>
            </a:pPr>
            <a:r>
              <a:rPr lang="es-CO" sz="2200" dirty="0" smtClean="0"/>
              <a:t>Estimular desarrollo y uso tecnología</a:t>
            </a:r>
          </a:p>
          <a:p>
            <a:pPr>
              <a:buFontTx/>
              <a:buChar char="-"/>
            </a:pPr>
            <a:r>
              <a:rPr lang="es-CO" sz="2200" dirty="0" smtClean="0"/>
              <a:t>Estimular investigación agrimensura</a:t>
            </a:r>
          </a:p>
          <a:p>
            <a:pPr>
              <a:buFontTx/>
              <a:buChar char="-"/>
            </a:pPr>
            <a:r>
              <a:rPr lang="es-CO" sz="2200" dirty="0" smtClean="0"/>
              <a:t>Promover homologación curricular países miembros</a:t>
            </a:r>
          </a:p>
          <a:p>
            <a:pPr>
              <a:buFontTx/>
              <a:buChar char="-"/>
            </a:pPr>
            <a:r>
              <a:rPr lang="es-CO" sz="2200" dirty="0" smtClean="0"/>
              <a:t>Estimular libre circulación profesionales</a:t>
            </a:r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35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3 de 10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3332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/>
        </p:nvSpPr>
        <p:spPr>
          <a:xfrm>
            <a:off x="628650" y="370682"/>
            <a:ext cx="7886700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 smtClean="0">
                <a:solidFill>
                  <a:srgbClr val="C00000"/>
                </a:solidFill>
                <a:latin typeface="+mn-lt"/>
              </a:rPr>
              <a:t>1. ¿Qué es APPAT?</a:t>
            </a:r>
            <a:endParaRPr lang="es-CO" sz="3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Marcador de contenido 2"/>
          <p:cNvSpPr>
            <a:spLocks noGrp="1"/>
          </p:cNvSpPr>
          <p:nvPr/>
        </p:nvSpPr>
        <p:spPr>
          <a:xfrm>
            <a:off x="267705" y="904890"/>
            <a:ext cx="8495295" cy="52025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buNone/>
            </a:pPr>
            <a:r>
              <a:rPr lang="es-CO" sz="2200" b="1" i="1" dirty="0" smtClean="0"/>
              <a:t>PAÍSES MIEMBROS (y Consejo Directivo 2017-2020):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Argentina (vocalía)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Colombia (vicepresidencia)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Costa Rica (presidencia)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Cuba (vicepresidencia)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España*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Estados Unidos*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Guatemala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Honduras*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México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Panamá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Puerto Rico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República Dominicana (vicepresidencia)</a:t>
            </a:r>
          </a:p>
          <a:p>
            <a:pPr marL="1439863">
              <a:spcBef>
                <a:spcPts val="600"/>
              </a:spcBef>
              <a:buFontTx/>
              <a:buChar char="-"/>
            </a:pPr>
            <a:r>
              <a:rPr lang="es-CO" sz="2600" dirty="0" smtClean="0"/>
              <a:t>Uruguay </a:t>
            </a:r>
          </a:p>
          <a:p>
            <a:pPr>
              <a:buFontTx/>
              <a:buChar char="-"/>
            </a:pPr>
            <a:endParaRPr lang="es-CO" sz="35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4</a:t>
            </a:r>
            <a:r>
              <a:rPr lang="es-ES" sz="1400" dirty="0" smtClean="0"/>
              <a:t> de 10</a:t>
            </a:r>
            <a:endParaRPr lang="es-ES" sz="1400" dirty="0"/>
          </a:p>
        </p:txBody>
      </p:sp>
      <p:sp>
        <p:nvSpPr>
          <p:cNvPr id="8" name="Marcador de contenido 2"/>
          <p:cNvSpPr>
            <a:spLocks noGrp="1"/>
          </p:cNvSpPr>
          <p:nvPr/>
        </p:nvSpPr>
        <p:spPr>
          <a:xfrm>
            <a:off x="6864327" y="5785122"/>
            <a:ext cx="1451028" cy="415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000" i="1" dirty="0" smtClean="0"/>
              <a:t>* recientes</a:t>
            </a:r>
            <a:endParaRPr lang="es-CO" sz="2000" dirty="0" smtClean="0"/>
          </a:p>
          <a:p>
            <a:pPr marL="0" indent="0">
              <a:buNone/>
            </a:pPr>
            <a:endParaRPr lang="es-CO" sz="2200" dirty="0" smtClean="0"/>
          </a:p>
          <a:p>
            <a:pPr marL="0" indent="0">
              <a:buNone/>
            </a:pPr>
            <a:endParaRPr lang="es-CO" sz="2200" dirty="0"/>
          </a:p>
          <a:p>
            <a:pPr marL="0" indent="0">
              <a:buNone/>
            </a:pPr>
            <a:endParaRPr lang="es-CO" sz="2200" dirty="0"/>
          </a:p>
          <a:p>
            <a:pPr marL="0" indent="0">
              <a:buNone/>
            </a:pPr>
            <a:endParaRPr lang="es-CO" sz="2200" b="1" i="1" dirty="0" smtClean="0"/>
          </a:p>
          <a:p>
            <a:pPr marL="0" indent="0">
              <a:buNone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3500" dirty="0" smtClean="0"/>
          </a:p>
        </p:txBody>
      </p:sp>
    </p:spTree>
    <p:extLst>
      <p:ext uri="{BB962C8B-B14F-4D97-AF65-F5344CB8AC3E}">
        <p14:creationId xmlns:p14="http://schemas.microsoft.com/office/powerpoint/2010/main" val="388195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\# Israel 12\0 ACTUAL\0 Subd 2013\3 Otros\1 Jornadas de Puertas Abiertas\Topo industrial y Tuneles\Tuneles2\mog 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4747" y="4069423"/>
            <a:ext cx="2512093" cy="188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7" descr="surveyo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53" y="4083576"/>
            <a:ext cx="2413002" cy="1960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ítulo 1"/>
          <p:cNvSpPr>
            <a:spLocks noGrp="1"/>
          </p:cNvSpPr>
          <p:nvPr/>
        </p:nvSpPr>
        <p:spPr>
          <a:xfrm>
            <a:off x="264568" y="370682"/>
            <a:ext cx="8701617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es-ES" sz="3000" b="1" dirty="0" smtClean="0">
                <a:solidFill>
                  <a:srgbClr val="C00000"/>
                </a:solidFill>
                <a:latin typeface="+mn-lt"/>
              </a:rPr>
              <a:t>. La ciencias cartográficas en las distintas fases del Catastro</a:t>
            </a:r>
            <a:endParaRPr lang="es-CO" sz="3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5 de 10</a:t>
            </a:r>
            <a:endParaRPr lang="es-ES" sz="1400" dirty="0"/>
          </a:p>
        </p:txBody>
      </p:sp>
      <p:sp>
        <p:nvSpPr>
          <p:cNvPr id="8" name="Marcador de contenido 2"/>
          <p:cNvSpPr>
            <a:spLocks noGrp="1"/>
          </p:cNvSpPr>
          <p:nvPr/>
        </p:nvSpPr>
        <p:spPr>
          <a:xfrm>
            <a:off x="267705" y="871023"/>
            <a:ext cx="8876295" cy="1525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s-CO" sz="2300" b="1" dirty="0" smtClean="0"/>
              <a:t>1º. Captura del dato geoespacial: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CO" sz="2300" dirty="0" smtClean="0"/>
              <a:t>- Adquisición, procesado y tratamiento de datos espaciales con diferentes tipos de instrumental y sensores (geodesia, topografía, GNSS, fotogrametría, teledetección, </a:t>
            </a:r>
            <a:r>
              <a:rPr lang="es-CO" sz="2300" dirty="0" err="1" smtClean="0"/>
              <a:t>lidar</a:t>
            </a:r>
            <a:r>
              <a:rPr lang="es-CO" sz="2300" dirty="0" smtClean="0"/>
              <a:t>, UAV-drones,…)</a:t>
            </a:r>
            <a:endParaRPr lang="es-CO" sz="2300" dirty="0"/>
          </a:p>
          <a:p>
            <a:pPr marL="0" indent="0">
              <a:buNone/>
            </a:pPr>
            <a:endParaRPr lang="es-CO" sz="2200" b="1" i="1" dirty="0" smtClean="0"/>
          </a:p>
          <a:p>
            <a:pPr marL="0" indent="0">
              <a:buNone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3500" dirty="0" smtClean="0"/>
          </a:p>
        </p:txBody>
      </p:sp>
      <p:grpSp>
        <p:nvGrpSpPr>
          <p:cNvPr id="9" name="Agrupar 12"/>
          <p:cNvGrpSpPr/>
          <p:nvPr/>
        </p:nvGrpSpPr>
        <p:grpSpPr>
          <a:xfrm>
            <a:off x="258334" y="2341370"/>
            <a:ext cx="4581428" cy="2013819"/>
            <a:chOff x="107210" y="2420888"/>
            <a:chExt cx="4581428" cy="2013819"/>
          </a:xfrm>
        </p:grpSpPr>
        <p:pic>
          <p:nvPicPr>
            <p:cNvPr id="10" name="Imagen 14" descr="NovaSAR-in-flight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10" y="2420888"/>
              <a:ext cx="2457980" cy="1683716"/>
            </a:xfrm>
            <a:prstGeom prst="rect">
              <a:avLst/>
            </a:prstGeom>
          </p:spPr>
        </p:pic>
        <p:pic>
          <p:nvPicPr>
            <p:cNvPr id="11" name="Imagen 15" descr="gps2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0783" y="2420888"/>
              <a:ext cx="2017855" cy="2013819"/>
            </a:xfrm>
            <a:prstGeom prst="rect">
              <a:avLst/>
            </a:prstGeom>
          </p:spPr>
        </p:pic>
      </p:grpSp>
      <p:grpSp>
        <p:nvGrpSpPr>
          <p:cNvPr id="13" name="Agrupar 16"/>
          <p:cNvGrpSpPr/>
          <p:nvPr/>
        </p:nvGrpSpPr>
        <p:grpSpPr>
          <a:xfrm>
            <a:off x="4615376" y="2241056"/>
            <a:ext cx="4367252" cy="1884343"/>
            <a:chOff x="4762317" y="2420888"/>
            <a:chExt cx="4367252" cy="1884343"/>
          </a:xfrm>
        </p:grpSpPr>
        <p:pic>
          <p:nvPicPr>
            <p:cNvPr id="15" name="Picture 5"/>
            <p:cNvPicPr>
              <a:picLocks noChangeAspect="1" noChangeArrowheads="1"/>
            </p:cNvPicPr>
            <p:nvPr/>
          </p:nvPicPr>
          <p:blipFill rotWithShape="1">
            <a:blip r:embed="rId6"/>
            <a:srcRect l="9309" r="8226"/>
            <a:stretch/>
          </p:blipFill>
          <p:spPr bwMode="auto">
            <a:xfrm>
              <a:off x="4762317" y="2420888"/>
              <a:ext cx="1948218" cy="1884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1" descr="Droneocto en pista01"/>
            <p:cNvPicPr>
              <a:picLocks noChangeAspect="1" noChangeArrowheads="1"/>
            </p:cNvPicPr>
            <p:nvPr/>
          </p:nvPicPr>
          <p:blipFill rotWithShape="1">
            <a:blip r:embed="rId7"/>
            <a:srcRect l="22012" t="28360" r="21353" b="9140"/>
            <a:stretch/>
          </p:blipFill>
          <p:spPr bwMode="auto">
            <a:xfrm>
              <a:off x="6753305" y="2420888"/>
              <a:ext cx="2376264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Agrupar 20"/>
          <p:cNvGrpSpPr/>
          <p:nvPr/>
        </p:nvGrpSpPr>
        <p:grpSpPr>
          <a:xfrm>
            <a:off x="5691086" y="3924243"/>
            <a:ext cx="3316481" cy="1722854"/>
            <a:chOff x="2339752" y="4537980"/>
            <a:chExt cx="3785947" cy="2228593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 rotWithShape="1">
            <a:blip r:embed="rId8"/>
            <a:srcRect r="22395" b="20523"/>
            <a:stretch/>
          </p:blipFill>
          <p:spPr bwMode="auto">
            <a:xfrm>
              <a:off x="2339752" y="5013176"/>
              <a:ext cx="2191957" cy="15088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Imagen 25" descr="8c3400ffda1d590019d543948a20cc75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155" y="4537980"/>
              <a:ext cx="1481544" cy="2228593"/>
            </a:xfrm>
            <a:prstGeom prst="rect">
              <a:avLst/>
            </a:prstGeom>
          </p:spPr>
        </p:pic>
      </p:grpSp>
      <p:pic>
        <p:nvPicPr>
          <p:cNvPr id="2" name="1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72" y="4190370"/>
            <a:ext cx="2742913" cy="1645748"/>
          </a:xfrm>
          <a:prstGeom prst="rect">
            <a:avLst/>
          </a:prstGeom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98544" y="3922764"/>
            <a:ext cx="2692542" cy="2163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869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/>
        </p:nvSpPr>
        <p:spPr>
          <a:xfrm>
            <a:off x="264568" y="370682"/>
            <a:ext cx="8701617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es-ES" sz="3000" b="1" dirty="0" smtClean="0">
                <a:solidFill>
                  <a:srgbClr val="C00000"/>
                </a:solidFill>
                <a:latin typeface="+mn-lt"/>
              </a:rPr>
              <a:t>. La ciencias cartográficas en las distintas fases del Catastro</a:t>
            </a:r>
            <a:endParaRPr lang="es-CO" sz="3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6 de 10</a:t>
            </a:r>
            <a:endParaRPr lang="es-ES" sz="1400" dirty="0"/>
          </a:p>
        </p:txBody>
      </p:sp>
      <p:sp>
        <p:nvSpPr>
          <p:cNvPr id="8" name="Marcador de contenido 2"/>
          <p:cNvSpPr>
            <a:spLocks noGrp="1"/>
          </p:cNvSpPr>
          <p:nvPr/>
        </p:nvSpPr>
        <p:spPr>
          <a:xfrm>
            <a:off x="258332" y="854124"/>
            <a:ext cx="8707853" cy="1203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s-CO" sz="2300" b="1" dirty="0" smtClean="0"/>
              <a:t>2º. Tratamiento y distribución: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s-CO" sz="2300" dirty="0" smtClean="0"/>
              <a:t>Análisis, interpretación, distribución y uso de la información geográfica (SIG, </a:t>
            </a:r>
            <a:r>
              <a:rPr lang="es-CO" sz="2300" dirty="0" err="1" smtClean="0"/>
              <a:t>IDEs</a:t>
            </a:r>
            <a:r>
              <a:rPr lang="es-CO" sz="2300" dirty="0" smtClean="0"/>
              <a:t>,…)</a:t>
            </a:r>
          </a:p>
          <a:p>
            <a:pPr marL="0" indent="0">
              <a:buNone/>
            </a:pPr>
            <a:endParaRPr lang="es-CO" sz="2200" dirty="0" smtClean="0"/>
          </a:p>
          <a:p>
            <a:pPr marL="0" indent="0">
              <a:buNone/>
            </a:pPr>
            <a:endParaRPr lang="es-CO" sz="2200" dirty="0"/>
          </a:p>
          <a:p>
            <a:pPr marL="0" indent="0">
              <a:buNone/>
            </a:pPr>
            <a:endParaRPr lang="es-CO" sz="2200" dirty="0"/>
          </a:p>
        </p:txBody>
      </p:sp>
      <p:grpSp>
        <p:nvGrpSpPr>
          <p:cNvPr id="27" name="Agrupar 32"/>
          <p:cNvGrpSpPr/>
          <p:nvPr/>
        </p:nvGrpSpPr>
        <p:grpSpPr>
          <a:xfrm>
            <a:off x="499895" y="2216726"/>
            <a:ext cx="8191682" cy="3014602"/>
            <a:chOff x="251520" y="2420888"/>
            <a:chExt cx="8834899" cy="4605337"/>
          </a:xfrm>
        </p:grpSpPr>
        <p:pic>
          <p:nvPicPr>
            <p:cNvPr id="28" name="Picture 15" descr="layersv2"/>
            <p:cNvPicPr>
              <a:picLocks noChangeAspect="1" noChangeArrowheads="1"/>
            </p:cNvPicPr>
            <p:nvPr/>
          </p:nvPicPr>
          <p:blipFill rotWithShape="1">
            <a:blip r:embed="rId2"/>
            <a:srcRect b="19313"/>
            <a:stretch/>
          </p:blipFill>
          <p:spPr bwMode="auto">
            <a:xfrm>
              <a:off x="1907852" y="3471060"/>
              <a:ext cx="3888432" cy="3282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16" descr="geographic-information-systems-gis-softwares-103536-408849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78666" y="3804968"/>
              <a:ext cx="3707753" cy="2966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" name="Group 14"/>
            <p:cNvGrpSpPr>
              <a:grpSpLocks/>
            </p:cNvGrpSpPr>
            <p:nvPr/>
          </p:nvGrpSpPr>
          <p:grpSpPr bwMode="auto">
            <a:xfrm>
              <a:off x="251520" y="2420888"/>
              <a:ext cx="2441575" cy="4605337"/>
              <a:chOff x="341" y="815"/>
              <a:chExt cx="1538" cy="2901"/>
            </a:xfrm>
          </p:grpSpPr>
          <p:pic>
            <p:nvPicPr>
              <p:cNvPr id="31" name="Picture 18" descr="programas-sistemas-informacion-geograficas-sig-103536-4087433"/>
              <p:cNvPicPr>
                <a:picLocks noChangeAspect="1" noChangeArrowheads="1"/>
              </p:cNvPicPr>
              <p:nvPr/>
            </p:nvPicPr>
            <p:blipFill rotWithShape="1">
              <a:blip r:embed="rId4"/>
              <a:srcRect l="-2609" r="100000"/>
              <a:stretch/>
            </p:blipFill>
            <p:spPr bwMode="auto">
              <a:xfrm>
                <a:off x="1782" y="815"/>
                <a:ext cx="97" cy="29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" name="Picture 15" descr="gis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41" y="1566"/>
                <a:ext cx="1241" cy="19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1" name="10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317"/>
            <a:ext cx="9144000" cy="4540635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24" y="1378094"/>
            <a:ext cx="6112933" cy="4302465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9247"/>
            <a:ext cx="9144000" cy="444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5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/>
        </p:nvSpPr>
        <p:spPr>
          <a:xfrm>
            <a:off x="264568" y="370682"/>
            <a:ext cx="8701617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es-ES" sz="3000" b="1" dirty="0" smtClean="0">
                <a:solidFill>
                  <a:srgbClr val="C00000"/>
                </a:solidFill>
                <a:latin typeface="+mn-lt"/>
              </a:rPr>
              <a:t>. La ciencias cartográficas en las distintas fases del Catastro</a:t>
            </a:r>
            <a:endParaRPr lang="es-CO" sz="3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7 de 10</a:t>
            </a:r>
            <a:endParaRPr lang="es-ES" sz="1400" dirty="0"/>
          </a:p>
        </p:txBody>
      </p:sp>
      <p:sp>
        <p:nvSpPr>
          <p:cNvPr id="8" name="Marcador de contenido 2"/>
          <p:cNvSpPr>
            <a:spLocks noGrp="1"/>
          </p:cNvSpPr>
          <p:nvPr/>
        </p:nvSpPr>
        <p:spPr>
          <a:xfrm>
            <a:off x="267705" y="904891"/>
            <a:ext cx="8707853" cy="79690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s-CO" sz="2300" b="1" dirty="0" smtClean="0"/>
              <a:t>3º. Aplicaciones: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CO" sz="2300" dirty="0"/>
              <a:t>- </a:t>
            </a:r>
            <a:r>
              <a:rPr lang="es-CO" sz="2300" dirty="0" smtClean="0"/>
              <a:t>Integración de datos para análisis y gestión del territorio</a:t>
            </a:r>
            <a:endParaRPr lang="es-CO" sz="2200" b="1" i="1" dirty="0" smtClean="0"/>
          </a:p>
          <a:p>
            <a:pPr marL="0" indent="0">
              <a:buNone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3500" dirty="0" smtClean="0"/>
          </a:p>
        </p:txBody>
      </p:sp>
      <p:pic>
        <p:nvPicPr>
          <p:cNvPr id="38" name="Imagen 32" descr="Captura de pantalla 2015-11-11 a las 0.10.0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5" t="14561" r="34469" b="34687"/>
          <a:stretch/>
        </p:blipFill>
        <p:spPr>
          <a:xfrm>
            <a:off x="4178180" y="1823037"/>
            <a:ext cx="4513397" cy="37025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19 Imagen"/>
          <p:cNvPicPr/>
          <p:nvPr/>
        </p:nvPicPr>
        <p:blipFill rotWithShape="1">
          <a:blip r:embed="rId3"/>
          <a:srcRect t="8160" r="31996"/>
          <a:stretch/>
        </p:blipFill>
        <p:spPr>
          <a:xfrm>
            <a:off x="558912" y="1785447"/>
            <a:ext cx="1320688" cy="1770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3750733"/>
            <a:ext cx="2351766" cy="19552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171" y="1636507"/>
            <a:ext cx="2873201" cy="203782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560" y="3556000"/>
            <a:ext cx="2862625" cy="2240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81" y="4430485"/>
            <a:ext cx="2490085" cy="14631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185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/>
        </p:nvSpPr>
        <p:spPr>
          <a:xfrm>
            <a:off x="137562" y="370682"/>
            <a:ext cx="9124965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600" b="1" dirty="0" smtClean="0">
                <a:solidFill>
                  <a:srgbClr val="C00000"/>
                </a:solidFill>
                <a:latin typeface="+mn-lt"/>
              </a:rPr>
              <a:t>3. </a:t>
            </a:r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Objetivos </a:t>
            </a:r>
            <a:r>
              <a:rPr lang="es-CO" sz="2600" b="1" dirty="0">
                <a:solidFill>
                  <a:srgbClr val="C00000"/>
                </a:solidFill>
                <a:latin typeface="+mn-lt"/>
              </a:rPr>
              <a:t>del </a:t>
            </a:r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Catastro </a:t>
            </a:r>
            <a:r>
              <a:rPr lang="es-CO" sz="2600" b="1" dirty="0">
                <a:solidFill>
                  <a:srgbClr val="C00000"/>
                </a:solidFill>
                <a:latin typeface="+mn-lt"/>
                <a:sym typeface="Wingdings"/>
              </a:rPr>
              <a:t> </a:t>
            </a:r>
            <a:endParaRPr lang="es-CO" sz="2600" b="1" dirty="0" smtClean="0">
              <a:solidFill>
                <a:srgbClr val="C00000"/>
              </a:solidFill>
              <a:latin typeface="+mn-lt"/>
              <a:sym typeface="Wingdings"/>
            </a:endParaRPr>
          </a:p>
          <a:p>
            <a:pPr algn="ctr"/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La calidad de los datos y la </a:t>
            </a:r>
            <a:r>
              <a:rPr lang="es-CO" sz="2600" b="1" dirty="0">
                <a:solidFill>
                  <a:srgbClr val="C00000"/>
                </a:solidFill>
                <a:latin typeface="+mn-lt"/>
              </a:rPr>
              <a:t>toma de </a:t>
            </a:r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decisiones</a:t>
            </a:r>
            <a:endParaRPr lang="es-CO" sz="2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8 de 10</a:t>
            </a:r>
            <a:endParaRPr lang="es-ES" sz="1400" dirty="0"/>
          </a:p>
        </p:txBody>
      </p:sp>
      <p:sp>
        <p:nvSpPr>
          <p:cNvPr id="8" name="Marcador de contenido 2"/>
          <p:cNvSpPr>
            <a:spLocks noGrp="1"/>
          </p:cNvSpPr>
          <p:nvPr/>
        </p:nvSpPr>
        <p:spPr>
          <a:xfrm>
            <a:off x="267705" y="1040363"/>
            <a:ext cx="8800095" cy="2185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400" b="1" i="1" dirty="0" smtClean="0"/>
              <a:t>¿Qué Catastro se quiere?</a:t>
            </a:r>
          </a:p>
          <a:p>
            <a:pPr>
              <a:buFontTx/>
              <a:buChar char="-"/>
            </a:pPr>
            <a:r>
              <a:rPr lang="es-CO" sz="2400" dirty="0" smtClean="0"/>
              <a:t>Multipropósito, </a:t>
            </a:r>
            <a:r>
              <a:rPr lang="es-CO" sz="2400" dirty="0" err="1" smtClean="0"/>
              <a:t>multifinalitario</a:t>
            </a:r>
            <a:r>
              <a:rPr lang="es-CO" sz="2400" dirty="0" smtClean="0"/>
              <a:t>, …</a:t>
            </a:r>
          </a:p>
          <a:p>
            <a:pPr>
              <a:buFontTx/>
              <a:buChar char="-"/>
            </a:pPr>
            <a:r>
              <a:rPr lang="es-CO" sz="2400" dirty="0" smtClean="0"/>
              <a:t>¿Objetivos principales?: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s-CO" sz="2300" dirty="0" smtClean="0"/>
              <a:t>Tributación: cobro impuestos</a:t>
            </a:r>
          </a:p>
          <a:p>
            <a:pPr marL="914400" lvl="1" indent="-457200">
              <a:buFont typeface="+mj-lt"/>
              <a:buAutoNum type="alphaLcParenR"/>
            </a:pPr>
            <a:r>
              <a:rPr lang="es-CO" sz="2300" dirty="0" smtClean="0"/>
              <a:t>Delimitación propiedad: seguridad en la tenencia de tierras</a:t>
            </a:r>
          </a:p>
          <a:p>
            <a:pPr>
              <a:buFontTx/>
              <a:buChar char="-"/>
            </a:pPr>
            <a:endParaRPr lang="es-CO" sz="2200" dirty="0" smtClean="0"/>
          </a:p>
          <a:p>
            <a:pPr marL="0" indent="0">
              <a:buNone/>
            </a:pPr>
            <a:endParaRPr lang="es-CO" sz="3500" dirty="0" smtClean="0"/>
          </a:p>
        </p:txBody>
      </p:sp>
      <p:sp>
        <p:nvSpPr>
          <p:cNvPr id="13" name="Marcador de contenido 2"/>
          <p:cNvSpPr>
            <a:spLocks noGrp="1"/>
          </p:cNvSpPr>
          <p:nvPr/>
        </p:nvSpPr>
        <p:spPr>
          <a:xfrm>
            <a:off x="359948" y="3293531"/>
            <a:ext cx="8479252" cy="1388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400" b="1" i="1" dirty="0" smtClean="0"/>
              <a:t>Enfocado al propósito </a:t>
            </a:r>
            <a:r>
              <a:rPr lang="es-CO" sz="2400" b="1" i="1" dirty="0" smtClean="0">
                <a:sym typeface="Wingdings"/>
              </a:rPr>
              <a:t> </a:t>
            </a:r>
            <a:r>
              <a:rPr lang="es-CO" sz="2400" b="1" i="1" dirty="0" smtClean="0"/>
              <a:t>objetivos:</a:t>
            </a:r>
          </a:p>
          <a:p>
            <a:pPr>
              <a:buFontTx/>
              <a:buChar char="-"/>
            </a:pPr>
            <a:r>
              <a:rPr lang="es-CO" sz="2400" dirty="0" smtClean="0"/>
              <a:t>Exigencias de “precisión métrica”? Calidad de los datos?</a:t>
            </a:r>
          </a:p>
          <a:p>
            <a:pPr>
              <a:buFontTx/>
              <a:buChar char="-"/>
            </a:pPr>
            <a:r>
              <a:rPr lang="es-CO" sz="2400" dirty="0" smtClean="0"/>
              <a:t>Más exacto y preciso? tiempo? gasto? en la captura del dato</a:t>
            </a:r>
          </a:p>
        </p:txBody>
      </p:sp>
      <p:sp>
        <p:nvSpPr>
          <p:cNvPr id="14" name="Marcador de contenido 2"/>
          <p:cNvSpPr>
            <a:spLocks noGrp="1"/>
          </p:cNvSpPr>
          <p:nvPr/>
        </p:nvSpPr>
        <p:spPr>
          <a:xfrm>
            <a:off x="346117" y="4865159"/>
            <a:ext cx="6494950" cy="103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400" b="1" i="1" dirty="0" smtClean="0"/>
              <a:t>No siempre lo más nuevo es mejor…. ENTONCES…</a:t>
            </a:r>
          </a:p>
          <a:p>
            <a:pPr marL="0" indent="0">
              <a:buNone/>
            </a:pPr>
            <a:r>
              <a:rPr lang="es-CO" sz="2400" b="1" i="1" dirty="0" smtClean="0"/>
              <a:t>	¿QUÉ TECNICA UTILIZAR?</a:t>
            </a: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3500" dirty="0" smtClean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" r="28502"/>
          <a:stretch/>
        </p:blipFill>
        <p:spPr>
          <a:xfrm>
            <a:off x="-2" y="1091639"/>
            <a:ext cx="9144000" cy="37094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739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997" y="1910800"/>
            <a:ext cx="2608835" cy="38888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4 CuadroTexto"/>
          <p:cNvSpPr txBox="1"/>
          <p:nvPr/>
        </p:nvSpPr>
        <p:spPr>
          <a:xfrm>
            <a:off x="8315355" y="5799645"/>
            <a:ext cx="752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9</a:t>
            </a:r>
            <a:r>
              <a:rPr lang="es-ES" sz="1400" dirty="0" smtClean="0"/>
              <a:t> de 10</a:t>
            </a:r>
            <a:endParaRPr lang="es-ES" sz="1400" dirty="0"/>
          </a:p>
        </p:txBody>
      </p:sp>
      <p:sp>
        <p:nvSpPr>
          <p:cNvPr id="9" name="Marcador de contenido 2"/>
          <p:cNvSpPr>
            <a:spLocks noGrp="1"/>
          </p:cNvSpPr>
          <p:nvPr/>
        </p:nvSpPr>
        <p:spPr>
          <a:xfrm>
            <a:off x="146095" y="1090129"/>
            <a:ext cx="4307372" cy="2923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600" b="1" i="1" dirty="0" smtClean="0"/>
              <a:t>¿Qué técnicas utilizar en la toma de datos?</a:t>
            </a:r>
          </a:p>
          <a:p>
            <a:pPr>
              <a:buFontTx/>
              <a:buChar char="-"/>
            </a:pPr>
            <a:r>
              <a:rPr lang="es-CO" sz="2600" dirty="0" smtClean="0"/>
              <a:t>Topografía clásica, GNSS, Fotogrametría ( restitución por línea, </a:t>
            </a:r>
            <a:r>
              <a:rPr lang="es-CO" sz="2600" dirty="0" err="1" smtClean="0"/>
              <a:t>ortofoto</a:t>
            </a:r>
            <a:r>
              <a:rPr lang="es-CO" sz="2600" dirty="0" smtClean="0"/>
              <a:t>), </a:t>
            </a:r>
            <a:r>
              <a:rPr lang="es-CO" sz="2600" dirty="0" err="1" smtClean="0"/>
              <a:t>lidar</a:t>
            </a:r>
            <a:r>
              <a:rPr lang="es-CO" sz="2600" dirty="0" smtClean="0"/>
              <a:t>, UAV,…???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s-CO" sz="2600" dirty="0" smtClean="0"/>
              <a:t>Campo y/o gabinete???</a:t>
            </a:r>
            <a:endParaRPr lang="es-CO" sz="2200" dirty="0" smtClean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833" y="1171527"/>
            <a:ext cx="2412481" cy="36211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Marcador de contenido 2"/>
          <p:cNvSpPr>
            <a:spLocks noGrp="1"/>
          </p:cNvSpPr>
          <p:nvPr/>
        </p:nvSpPr>
        <p:spPr>
          <a:xfrm>
            <a:off x="586614" y="4013201"/>
            <a:ext cx="1925236" cy="534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3000" b="1" i="1" dirty="0" smtClean="0"/>
              <a:t>Depende…</a:t>
            </a:r>
            <a:endParaRPr lang="es-CO" sz="3000" dirty="0" smtClean="0"/>
          </a:p>
          <a:p>
            <a:pPr marL="0" indent="0">
              <a:buNone/>
            </a:pPr>
            <a:endParaRPr lang="es-CO" sz="2200" b="1" i="1" dirty="0" smtClean="0"/>
          </a:p>
          <a:p>
            <a:pPr marL="0" indent="0">
              <a:buNone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>
              <a:buFontTx/>
              <a:buChar char="-"/>
            </a:pPr>
            <a:endParaRPr lang="es-CO" sz="2200" dirty="0" smtClean="0"/>
          </a:p>
          <a:p>
            <a:pPr marL="0" indent="0">
              <a:buNone/>
            </a:pPr>
            <a:endParaRPr lang="es-CO" sz="3500" dirty="0" smtClean="0"/>
          </a:p>
        </p:txBody>
      </p:sp>
      <p:sp>
        <p:nvSpPr>
          <p:cNvPr id="12" name="13 CuadroTexto"/>
          <p:cNvSpPr txBox="1"/>
          <p:nvPr/>
        </p:nvSpPr>
        <p:spPr>
          <a:xfrm>
            <a:off x="780952" y="4792725"/>
            <a:ext cx="3461797" cy="89255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600" b="1" dirty="0" smtClean="0">
                <a:solidFill>
                  <a:srgbClr val="FF0000"/>
                </a:solidFill>
              </a:rPr>
              <a:t>Los técnicos pueden ayudar a decidir…</a:t>
            </a:r>
          </a:p>
        </p:txBody>
      </p:sp>
      <p:sp>
        <p:nvSpPr>
          <p:cNvPr id="11" name="Título 1"/>
          <p:cNvSpPr>
            <a:spLocks noGrp="1"/>
          </p:cNvSpPr>
          <p:nvPr/>
        </p:nvSpPr>
        <p:spPr>
          <a:xfrm>
            <a:off x="137562" y="370682"/>
            <a:ext cx="9124965" cy="639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600" b="1" dirty="0" smtClean="0">
                <a:solidFill>
                  <a:srgbClr val="C00000"/>
                </a:solidFill>
                <a:latin typeface="+mn-lt"/>
              </a:rPr>
              <a:t>3. </a:t>
            </a:r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Objetivos </a:t>
            </a:r>
            <a:r>
              <a:rPr lang="es-CO" sz="2600" b="1" dirty="0">
                <a:solidFill>
                  <a:srgbClr val="C00000"/>
                </a:solidFill>
                <a:latin typeface="+mn-lt"/>
              </a:rPr>
              <a:t>del </a:t>
            </a:r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Catastro </a:t>
            </a:r>
            <a:r>
              <a:rPr lang="es-CO" sz="2600" b="1" dirty="0">
                <a:solidFill>
                  <a:srgbClr val="C00000"/>
                </a:solidFill>
                <a:latin typeface="+mn-lt"/>
                <a:sym typeface="Wingdings"/>
              </a:rPr>
              <a:t> </a:t>
            </a:r>
            <a:endParaRPr lang="es-CO" sz="2600" b="1" dirty="0" smtClean="0">
              <a:solidFill>
                <a:srgbClr val="C00000"/>
              </a:solidFill>
              <a:latin typeface="+mn-lt"/>
              <a:sym typeface="Wingdings"/>
            </a:endParaRPr>
          </a:p>
          <a:p>
            <a:pPr algn="ctr"/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La calidad de los datos y la </a:t>
            </a:r>
            <a:r>
              <a:rPr lang="es-CO" sz="2600" b="1" dirty="0">
                <a:solidFill>
                  <a:srgbClr val="C00000"/>
                </a:solidFill>
                <a:latin typeface="+mn-lt"/>
              </a:rPr>
              <a:t>toma de </a:t>
            </a:r>
            <a:r>
              <a:rPr lang="es-CO" sz="2600" b="1" dirty="0" smtClean="0">
                <a:solidFill>
                  <a:srgbClr val="C00000"/>
                </a:solidFill>
                <a:latin typeface="+mn-lt"/>
              </a:rPr>
              <a:t>decisiones</a:t>
            </a:r>
            <a:endParaRPr lang="es-CO" sz="26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739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9212" y="2760134"/>
            <a:ext cx="7560128" cy="1671556"/>
          </a:xfrm>
        </p:spPr>
        <p:txBody>
          <a:bodyPr>
            <a:noAutofit/>
          </a:bodyPr>
          <a:lstStyle/>
          <a:p>
            <a:r>
              <a:rPr lang="es-ES" sz="3600" b="1" dirty="0" smtClean="0">
                <a:ln w="0"/>
                <a:solidFill>
                  <a:srgbClr val="C00000"/>
                </a:solidFill>
                <a:latin typeface="+mn-lt"/>
                <a:ea typeface="+mn-ea"/>
                <a:cs typeface="+mn-cs"/>
              </a:rPr>
              <a:t>“El Catastro y APPAT como nexo de unión de las ciencias cartográficas en Iberoamérica”</a:t>
            </a:r>
            <a:endParaRPr lang="es-ES" sz="3600" b="1" dirty="0">
              <a:ln w="0"/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80889" y="4406225"/>
            <a:ext cx="3215111" cy="392258"/>
          </a:xfrm>
        </p:spPr>
        <p:txBody>
          <a:bodyPr>
            <a:normAutofit/>
          </a:bodyPr>
          <a:lstStyle/>
          <a:p>
            <a:r>
              <a:rPr lang="en-US" sz="20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Dra. Carmen Femenia-Ribera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28720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684" y="4272643"/>
            <a:ext cx="372427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9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879</TotalTime>
  <Words>618</Words>
  <Application>Microsoft Office PowerPoint</Application>
  <PresentationFormat>Presentación en pantalla (4:3)</PresentationFormat>
  <Paragraphs>103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12</vt:i4>
      </vt:variant>
      <vt:variant>
        <vt:lpstr>Títulos de diapositiva</vt:lpstr>
      </vt:variant>
      <vt:variant>
        <vt:i4>12</vt:i4>
      </vt:variant>
    </vt:vector>
  </HeadingPairs>
  <TitlesOfParts>
    <vt:vector size="24" baseType="lpstr">
      <vt:lpstr>Tema de Office</vt:lpstr>
      <vt:lpstr>2_Diseño personalizado</vt:lpstr>
      <vt:lpstr>3_Diseño personalizado</vt:lpstr>
      <vt:lpstr>4_Diseño personalizado</vt:lpstr>
      <vt:lpstr>5_Diseño personalizado</vt:lpstr>
      <vt:lpstr>6_Diseño personalizado</vt:lpstr>
      <vt:lpstr>7_Diseño personalizado</vt:lpstr>
      <vt:lpstr>8_Diseño personalizado</vt:lpstr>
      <vt:lpstr>9_Diseño personalizado</vt:lpstr>
      <vt:lpstr>10_Diseño personalizado</vt:lpstr>
      <vt:lpstr>Diseño personalizado</vt:lpstr>
      <vt:lpstr>1_Diseño personalizado</vt:lpstr>
      <vt:lpstr>“El Catastro como nexo de unión de las ciencias cartográficas en Iberoamérica”</vt:lpstr>
      <vt:lpstr>“El Catastro como nexo de unión de las ciencias cartográficas en Iberoamérica”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“El Catastro y APPAT como nexo de unión de las ciencias cartográficas en Iberoamérica”</vt:lpstr>
    </vt:vector>
  </TitlesOfParts>
  <Company>Universidad de los Andes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Tittle</dc:title>
  <dc:creator>Sandra Esperanza Rodriguez Castañeda</dc:creator>
  <cp:lastModifiedBy>Carmen Femenía Ribera</cp:lastModifiedBy>
  <cp:revision>87</cp:revision>
  <cp:lastPrinted>2019-11-05T16:43:52Z</cp:lastPrinted>
  <dcterms:created xsi:type="dcterms:W3CDTF">2017-11-08T21:29:44Z</dcterms:created>
  <dcterms:modified xsi:type="dcterms:W3CDTF">2019-12-12T12:31:50Z</dcterms:modified>
</cp:coreProperties>
</file>